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6" r:id="rId6"/>
    <p:sldId id="297" r:id="rId7"/>
    <p:sldId id="283" r:id="rId8"/>
    <p:sldId id="273" r:id="rId9"/>
    <p:sldId id="288" r:id="rId10"/>
    <p:sldId id="287" r:id="rId11"/>
    <p:sldId id="289" r:id="rId12"/>
    <p:sldId id="290" r:id="rId13"/>
    <p:sldId id="291" r:id="rId14"/>
    <p:sldId id="276" r:id="rId15"/>
    <p:sldId id="292" r:id="rId16"/>
    <p:sldId id="295" r:id="rId17"/>
    <p:sldId id="296" r:id="rId18"/>
    <p:sldId id="299" r:id="rId19"/>
    <p:sldId id="294" r:id="rId20"/>
    <p:sldId id="293" r:id="rId21"/>
    <p:sldId id="29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BDA6C8-1046-41D7-9FEF-5D18570B2641}" type="datetimeFigureOut">
              <a:rPr lang="nl-NL" smtClean="0"/>
              <a:t>2-12-2020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237518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BDA6C8-1046-41D7-9FEF-5D18570B2641}" type="datetimeFigureOut">
              <a:rPr lang="nl-NL" smtClean="0"/>
              <a:t>2-12-2020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98106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BDA6C8-1046-41D7-9FEF-5D18570B2641}" type="datetimeFigureOut">
              <a:rPr lang="nl-NL" smtClean="0"/>
              <a:t>2-12-2020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416183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BDA6C8-1046-41D7-9FEF-5D18570B2641}" type="datetimeFigureOut">
              <a:rPr lang="nl-NL" smtClean="0"/>
              <a:t>2-12-2020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182971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9BDA6C8-1046-41D7-9FEF-5D18570B2641}" type="datetimeFigureOut">
              <a:rPr lang="nl-NL" smtClean="0"/>
              <a:t>2-12-2020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13109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BDA6C8-1046-41D7-9FEF-5D18570B2641}" type="datetimeFigureOut">
              <a:rPr lang="nl-NL" smtClean="0"/>
              <a:t>2-12-2020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188038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BDA6C8-1046-41D7-9FEF-5D18570B2641}" type="datetimeFigureOut">
              <a:rPr lang="nl-NL" smtClean="0"/>
              <a:t>2-12-2020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157885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BDA6C8-1046-41D7-9FEF-5D18570B2641}" type="datetimeFigureOut">
              <a:rPr lang="nl-NL" smtClean="0"/>
              <a:t>2-12-2020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210964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BDA6C8-1046-41D7-9FEF-5D18570B2641}" type="datetimeFigureOut">
              <a:rPr lang="nl-NL" smtClean="0"/>
              <a:t>2-12-2020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336031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9BDA6C8-1046-41D7-9FEF-5D18570B2641}" type="datetimeFigureOut">
              <a:rPr lang="nl-NL" smtClean="0"/>
              <a:t>2-12-2020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137953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9BDA6C8-1046-41D7-9FEF-5D18570B2641}" type="datetimeFigureOut">
              <a:rPr lang="nl-NL" smtClean="0"/>
              <a:t>2-12-2020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223758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DA6C8-1046-41D7-9FEF-5D18570B2641}" type="datetimeFigureOut">
              <a:rPr lang="nl-NL" smtClean="0"/>
              <a:t>2-12-2020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6B7C8-9B84-4C16-B68F-FD41DE3E08B3}" type="slidenum">
              <a:rPr lang="nl-NL" smtClean="0"/>
              <a:t>‹nr.›</a:t>
            </a:fld>
            <a:endParaRPr lang="nl-NL"/>
          </a:p>
        </p:txBody>
      </p:sp>
    </p:spTree>
    <p:extLst>
      <p:ext uri="{BB962C8B-B14F-4D97-AF65-F5344CB8AC3E}">
        <p14:creationId xmlns:p14="http://schemas.microsoft.com/office/powerpoint/2010/main" val="58874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w77zPAtVTu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MbAz_RKMfD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FHS1rks4WX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TBeIWJcdbE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a:t>Plantenfysiologie</a:t>
            </a:r>
            <a:br>
              <a:rPr lang="nl-NL" dirty="0"/>
            </a:b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25" y="3783322"/>
            <a:ext cx="7035749" cy="1566553"/>
          </a:xfrm>
          <a:prstGeom prst="rect">
            <a:avLst/>
          </a:prstGeom>
        </p:spPr>
      </p:pic>
    </p:spTree>
    <p:extLst>
      <p:ext uri="{BB962C8B-B14F-4D97-AF65-F5344CB8AC3E}">
        <p14:creationId xmlns:p14="http://schemas.microsoft.com/office/powerpoint/2010/main" val="1883910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33350"/>
            <a:ext cx="10541000" cy="6591300"/>
          </a:xfrm>
          <a:prstGeom prst="rect">
            <a:avLst/>
          </a:prstGeom>
        </p:spPr>
      </p:pic>
    </p:spTree>
    <p:extLst>
      <p:ext uri="{BB962C8B-B14F-4D97-AF65-F5344CB8AC3E}">
        <p14:creationId xmlns:p14="http://schemas.microsoft.com/office/powerpoint/2010/main" val="102700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2 levenscycl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252"/>
            <a:ext cx="71628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962400" y="40386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bloei</a:t>
            </a:r>
            <a:endParaRPr lang="nl-NL" altLang="nl-NL" sz="3200"/>
          </a:p>
        </p:txBody>
      </p:sp>
      <p:sp>
        <p:nvSpPr>
          <p:cNvPr id="23556" name="Text Box 4"/>
          <p:cNvSpPr txBox="1">
            <a:spLocks noChangeArrowheads="1"/>
          </p:cNvSpPr>
          <p:nvPr/>
        </p:nvSpPr>
        <p:spPr bwMode="auto">
          <a:xfrm>
            <a:off x="8077200" y="16764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ontkieming</a:t>
            </a:r>
            <a:endParaRPr lang="nl-NL" altLang="nl-NL" sz="3200"/>
          </a:p>
        </p:txBody>
      </p:sp>
      <p:sp>
        <p:nvSpPr>
          <p:cNvPr id="23557" name="Text Box 5"/>
          <p:cNvSpPr txBox="1">
            <a:spLocks noChangeArrowheads="1"/>
          </p:cNvSpPr>
          <p:nvPr/>
        </p:nvSpPr>
        <p:spPr bwMode="auto">
          <a:xfrm>
            <a:off x="1981200" y="2667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sterven</a:t>
            </a:r>
            <a:endParaRPr lang="nl-NL" altLang="nl-NL" sz="3200"/>
          </a:p>
        </p:txBody>
      </p:sp>
      <p:sp>
        <p:nvSpPr>
          <p:cNvPr id="23558" name="Text Box 6"/>
          <p:cNvSpPr txBox="1">
            <a:spLocks noChangeArrowheads="1"/>
          </p:cNvSpPr>
          <p:nvPr/>
        </p:nvSpPr>
        <p:spPr bwMode="auto">
          <a:xfrm>
            <a:off x="3124200" y="0"/>
            <a:ext cx="198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2800"/>
              <a:t>Vorming van zaden</a:t>
            </a:r>
            <a:endParaRPr lang="nl-NL" altLang="nl-NL" sz="2800"/>
          </a:p>
        </p:txBody>
      </p:sp>
      <p:sp>
        <p:nvSpPr>
          <p:cNvPr id="23559" name="Text Box 7"/>
          <p:cNvSpPr txBox="1">
            <a:spLocks noChangeArrowheads="1"/>
          </p:cNvSpPr>
          <p:nvPr/>
        </p:nvSpPr>
        <p:spPr bwMode="auto">
          <a:xfrm>
            <a:off x="2705100" y="609600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b="1"/>
              <a:t>Levenscyclus van de bruine boon</a:t>
            </a:r>
            <a:endParaRPr lang="nl-NL" altLang="nl-NL" sz="3200" b="1"/>
          </a:p>
        </p:txBody>
      </p:sp>
      <p:sp>
        <p:nvSpPr>
          <p:cNvPr id="23560" name="Text Box 8"/>
          <p:cNvSpPr txBox="1">
            <a:spLocks noChangeArrowheads="1"/>
          </p:cNvSpPr>
          <p:nvPr/>
        </p:nvSpPr>
        <p:spPr bwMode="auto">
          <a:xfrm>
            <a:off x="7848600" y="44958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groei</a:t>
            </a:r>
            <a:endParaRPr lang="nl-NL" altLang="nl-NL" sz="3200"/>
          </a:p>
        </p:txBody>
      </p:sp>
      <p:sp>
        <p:nvSpPr>
          <p:cNvPr id="2" name="Tekstvak 1">
            <a:extLst>
              <a:ext uri="{FF2B5EF4-FFF2-40B4-BE49-F238E27FC236}">
                <a16:creationId xmlns:a16="http://schemas.microsoft.com/office/drawing/2014/main" id="{A4C36073-B3FE-442A-AD61-29D14EFF664B}"/>
              </a:ext>
            </a:extLst>
          </p:cNvPr>
          <p:cNvSpPr txBox="1"/>
          <p:nvPr/>
        </p:nvSpPr>
        <p:spPr>
          <a:xfrm>
            <a:off x="9677400" y="4785519"/>
            <a:ext cx="2289313" cy="646331"/>
          </a:xfrm>
          <a:prstGeom prst="rect">
            <a:avLst/>
          </a:prstGeom>
          <a:noFill/>
        </p:spPr>
        <p:txBody>
          <a:bodyPr wrap="square" rtlCol="0">
            <a:spAutoFit/>
          </a:bodyPr>
          <a:lstStyle/>
          <a:p>
            <a:r>
              <a:rPr lang="nl-NL" dirty="0"/>
              <a:t>Klik op de afbeelding voor video</a:t>
            </a:r>
          </a:p>
        </p:txBody>
      </p:sp>
    </p:spTree>
    <p:extLst>
      <p:ext uri="{BB962C8B-B14F-4D97-AF65-F5344CB8AC3E}">
        <p14:creationId xmlns:p14="http://schemas.microsoft.com/office/powerpoint/2010/main" val="1883012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0-#ppt_w/2"/>
                                          </p:val>
                                        </p:tav>
                                        <p:tav tm="100000">
                                          <p:val>
                                            <p:strVal val="#ppt_x"/>
                                          </p:val>
                                        </p:tav>
                                      </p:tavLst>
                                    </p:anim>
                                    <p:anim calcmode="lin" valueType="num">
                                      <p:cBhvr additive="base">
                                        <p:cTn id="8" dur="500" fill="hold"/>
                                        <p:tgtEl>
                                          <p:spTgt spid="235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additive="base">
                                        <p:cTn id="12" dur="500" fill="hold"/>
                                        <p:tgtEl>
                                          <p:spTgt spid="23556"/>
                                        </p:tgtEl>
                                        <p:attrNameLst>
                                          <p:attrName>ppt_x</p:attrName>
                                        </p:attrNameLst>
                                      </p:cBhvr>
                                      <p:tavLst>
                                        <p:tav tm="0">
                                          <p:val>
                                            <p:strVal val="0-#ppt_w/2"/>
                                          </p:val>
                                        </p:tav>
                                        <p:tav tm="100000">
                                          <p:val>
                                            <p:strVal val="#ppt_x"/>
                                          </p:val>
                                        </p:tav>
                                      </p:tavLst>
                                    </p:anim>
                                    <p:anim calcmode="lin" valueType="num">
                                      <p:cBhvr additive="base">
                                        <p:cTn id="13" dur="500" fill="hold"/>
                                        <p:tgtEl>
                                          <p:spTgt spid="2355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560"/>
                                        </p:tgtEl>
                                        <p:attrNameLst>
                                          <p:attrName>style.visibility</p:attrName>
                                        </p:attrNameLst>
                                      </p:cBhvr>
                                      <p:to>
                                        <p:strVal val="visible"/>
                                      </p:to>
                                    </p:set>
                                    <p:anim calcmode="lin" valueType="num">
                                      <p:cBhvr additive="base">
                                        <p:cTn id="17" dur="500" fill="hold"/>
                                        <p:tgtEl>
                                          <p:spTgt spid="23560"/>
                                        </p:tgtEl>
                                        <p:attrNameLst>
                                          <p:attrName>ppt_x</p:attrName>
                                        </p:attrNameLst>
                                      </p:cBhvr>
                                      <p:tavLst>
                                        <p:tav tm="0">
                                          <p:val>
                                            <p:strVal val="0-#ppt_w/2"/>
                                          </p:val>
                                        </p:tav>
                                        <p:tav tm="100000">
                                          <p:val>
                                            <p:strVal val="#ppt_x"/>
                                          </p:val>
                                        </p:tav>
                                      </p:tavLst>
                                    </p:anim>
                                    <p:anim calcmode="lin" valueType="num">
                                      <p:cBhvr additive="base">
                                        <p:cTn id="18" dur="500" fill="hold"/>
                                        <p:tgtEl>
                                          <p:spTgt spid="2356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3555"/>
                                        </p:tgtEl>
                                        <p:attrNameLst>
                                          <p:attrName>style.visibility</p:attrName>
                                        </p:attrNameLst>
                                      </p:cBhvr>
                                      <p:to>
                                        <p:strVal val="visible"/>
                                      </p:to>
                                    </p:set>
                                    <p:anim calcmode="lin" valueType="num">
                                      <p:cBhvr additive="base">
                                        <p:cTn id="22" dur="500" fill="hold"/>
                                        <p:tgtEl>
                                          <p:spTgt spid="23555"/>
                                        </p:tgtEl>
                                        <p:attrNameLst>
                                          <p:attrName>ppt_x</p:attrName>
                                        </p:attrNameLst>
                                      </p:cBhvr>
                                      <p:tavLst>
                                        <p:tav tm="0">
                                          <p:val>
                                            <p:strVal val="0-#ppt_w/2"/>
                                          </p:val>
                                        </p:tav>
                                        <p:tav tm="100000">
                                          <p:val>
                                            <p:strVal val="#ppt_x"/>
                                          </p:val>
                                        </p:tav>
                                      </p:tavLst>
                                    </p:anim>
                                    <p:anim calcmode="lin" valueType="num">
                                      <p:cBhvr additive="base">
                                        <p:cTn id="23" dur="500" fill="hold"/>
                                        <p:tgtEl>
                                          <p:spTgt spid="2355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3557"/>
                                        </p:tgtEl>
                                        <p:attrNameLst>
                                          <p:attrName>style.visibility</p:attrName>
                                        </p:attrNameLst>
                                      </p:cBhvr>
                                      <p:to>
                                        <p:strVal val="visible"/>
                                      </p:to>
                                    </p:set>
                                    <p:anim calcmode="lin" valueType="num">
                                      <p:cBhvr additive="base">
                                        <p:cTn id="27" dur="500" fill="hold"/>
                                        <p:tgtEl>
                                          <p:spTgt spid="23557"/>
                                        </p:tgtEl>
                                        <p:attrNameLst>
                                          <p:attrName>ppt_x</p:attrName>
                                        </p:attrNameLst>
                                      </p:cBhvr>
                                      <p:tavLst>
                                        <p:tav tm="0">
                                          <p:val>
                                            <p:strVal val="0-#ppt_w/2"/>
                                          </p:val>
                                        </p:tav>
                                        <p:tav tm="100000">
                                          <p:val>
                                            <p:strVal val="#ppt_x"/>
                                          </p:val>
                                        </p:tav>
                                      </p:tavLst>
                                    </p:anim>
                                    <p:anim calcmode="lin" valueType="num">
                                      <p:cBhvr additive="base">
                                        <p:cTn id="28"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P spid="23557" grpId="0" autoUpdateAnimBg="0"/>
      <p:bldP spid="23558" grpId="0" autoUpdateAnimBg="0"/>
      <p:bldP spid="2356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8F63D68-22E2-4DD1-A264-39B89A1DB280}"/>
              </a:ext>
            </a:extLst>
          </p:cNvPr>
          <p:cNvSpPr>
            <a:spLocks noGrp="1"/>
          </p:cNvSpPr>
          <p:nvPr>
            <p:ph type="title"/>
          </p:nvPr>
        </p:nvSpPr>
        <p:spPr/>
        <p:txBody>
          <a:bodyPr/>
          <a:lstStyle/>
          <a:p>
            <a:r>
              <a:rPr lang="nl-NL" dirty="0"/>
              <a:t>Kieming</a:t>
            </a:r>
          </a:p>
        </p:txBody>
      </p:sp>
      <p:sp>
        <p:nvSpPr>
          <p:cNvPr id="4" name="Tijdelijke aanduiding voor inhoud 3">
            <a:extLst>
              <a:ext uri="{FF2B5EF4-FFF2-40B4-BE49-F238E27FC236}">
                <a16:creationId xmlns:a16="http://schemas.microsoft.com/office/drawing/2014/main" id="{059B02A6-E897-43A2-B365-55DB13761F03}"/>
              </a:ext>
            </a:extLst>
          </p:cNvPr>
          <p:cNvSpPr>
            <a:spLocks noGrp="1"/>
          </p:cNvSpPr>
          <p:nvPr>
            <p:ph idx="1"/>
          </p:nvPr>
        </p:nvSpPr>
        <p:spPr/>
        <p:txBody>
          <a:bodyPr/>
          <a:lstStyle/>
          <a:p>
            <a:r>
              <a:rPr lang="nl-NL" dirty="0"/>
              <a:t>Kiemrust</a:t>
            </a:r>
          </a:p>
          <a:p>
            <a:r>
              <a:rPr lang="nl-NL" dirty="0"/>
              <a:t>Warmte, licht en lichtkleur van belang bij kieming </a:t>
            </a:r>
          </a:p>
          <a:p>
            <a:r>
              <a:rPr lang="nl-NL" dirty="0"/>
              <a:t>Kieming kent drie fasen </a:t>
            </a:r>
          </a:p>
          <a:p>
            <a:r>
              <a:rPr lang="nl-NL" dirty="0" err="1"/>
              <a:t>Priming</a:t>
            </a:r>
            <a:endParaRPr lang="nl-NL" dirty="0"/>
          </a:p>
          <a:p>
            <a:endParaRPr lang="nl-NL" dirty="0"/>
          </a:p>
          <a:p>
            <a:endParaRPr lang="nl-NL" dirty="0"/>
          </a:p>
        </p:txBody>
      </p:sp>
    </p:spTree>
    <p:extLst>
      <p:ext uri="{BB962C8B-B14F-4D97-AF65-F5344CB8AC3E}">
        <p14:creationId xmlns:p14="http://schemas.microsoft.com/office/powerpoint/2010/main" val="219956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C6C01-93F6-42BC-A2CE-BFA1F6A7CE01}"/>
              </a:ext>
            </a:extLst>
          </p:cNvPr>
          <p:cNvSpPr>
            <a:spLocks noGrp="1"/>
          </p:cNvSpPr>
          <p:nvPr>
            <p:ph type="title"/>
          </p:nvPr>
        </p:nvSpPr>
        <p:spPr/>
        <p:txBody>
          <a:bodyPr/>
          <a:lstStyle/>
          <a:p>
            <a:r>
              <a:rPr lang="nl-NL" dirty="0"/>
              <a:t>Kiemrust</a:t>
            </a:r>
          </a:p>
        </p:txBody>
      </p:sp>
      <p:sp>
        <p:nvSpPr>
          <p:cNvPr id="3" name="Tijdelijke aanduiding voor inhoud 2">
            <a:extLst>
              <a:ext uri="{FF2B5EF4-FFF2-40B4-BE49-F238E27FC236}">
                <a16:creationId xmlns:a16="http://schemas.microsoft.com/office/drawing/2014/main" id="{A8569EFD-0F5B-4880-BAE9-63F912BCB892}"/>
              </a:ext>
            </a:extLst>
          </p:cNvPr>
          <p:cNvSpPr>
            <a:spLocks noGrp="1"/>
          </p:cNvSpPr>
          <p:nvPr>
            <p:ph idx="1"/>
          </p:nvPr>
        </p:nvSpPr>
        <p:spPr>
          <a:xfrm>
            <a:off x="1116496" y="1232452"/>
            <a:ext cx="10515600" cy="5420139"/>
          </a:xfrm>
        </p:spPr>
        <p:txBody>
          <a:bodyPr>
            <a:noAutofit/>
          </a:bodyPr>
          <a:lstStyle/>
          <a:p>
            <a:pPr marL="0" indent="0">
              <a:buNone/>
            </a:pPr>
            <a:r>
              <a:rPr lang="nl-NL" sz="2200" dirty="0"/>
              <a:t>Het zaad kan niet vanzelf kiemen, daarvoor moet hormoon </a:t>
            </a:r>
            <a:r>
              <a:rPr lang="nl-NL" sz="2200" dirty="0" err="1"/>
              <a:t>abscisinezuur</a:t>
            </a:r>
            <a:r>
              <a:rPr lang="nl-NL" sz="2200" dirty="0"/>
              <a:t> afgebroken worden. Dan ontstaat het kiemingshormoon gibberelline.</a:t>
            </a:r>
          </a:p>
          <a:p>
            <a:pPr marL="0" indent="0">
              <a:buNone/>
            </a:pPr>
            <a:r>
              <a:rPr lang="nl-NL" sz="2200" dirty="0"/>
              <a:t>De manieren van doorbreken van kiemrust:</a:t>
            </a:r>
          </a:p>
          <a:p>
            <a:pPr marL="0" indent="0">
              <a:buNone/>
            </a:pPr>
            <a:r>
              <a:rPr lang="nl-NL" sz="2200" dirty="0"/>
              <a:t>1. Vocht</a:t>
            </a:r>
          </a:p>
          <a:p>
            <a:pPr marL="0" indent="0">
              <a:buNone/>
            </a:pPr>
            <a:r>
              <a:rPr lang="nl-NL" sz="2200" dirty="0"/>
              <a:t>Soms laat de zaadhuid geen water door. Beschadiging is essentieel , fysiek, vertering in de darmen van een dier, bevriezing of brand.</a:t>
            </a:r>
          </a:p>
          <a:p>
            <a:pPr marL="0" indent="0">
              <a:buNone/>
            </a:pPr>
            <a:r>
              <a:rPr lang="nl-NL" sz="2200" dirty="0"/>
              <a:t>2. Chemische  </a:t>
            </a:r>
          </a:p>
          <a:p>
            <a:pPr marL="0" indent="0">
              <a:buNone/>
            </a:pPr>
            <a:r>
              <a:rPr lang="nl-NL" sz="2200" dirty="0"/>
              <a:t>In de  zaadhuid of het vruchtvlees zitten stoffen die kieming tegengaan. Deze breken langzaam af en zijn soms te verwijderen door spoelen.</a:t>
            </a:r>
          </a:p>
          <a:p>
            <a:pPr marL="0" indent="0">
              <a:buNone/>
            </a:pPr>
            <a:r>
              <a:rPr lang="nl-NL" sz="2200" dirty="0"/>
              <a:t>3. Temperatuur </a:t>
            </a:r>
          </a:p>
          <a:p>
            <a:pPr marL="0" indent="0">
              <a:buNone/>
            </a:pPr>
            <a:r>
              <a:rPr lang="nl-NL" sz="2200" dirty="0"/>
              <a:t>Dat is bij vrijwel alle pas geoogste zaden zo. Deze vorm van kiemrust verdwijnt langzaam bij bewaring. Hij is vaak te doorbreken door temperatuurbehandelingen. Een voorbeeld is stratificatie, behandelen met  vocht en koud</a:t>
            </a:r>
          </a:p>
        </p:txBody>
      </p:sp>
    </p:spTree>
    <p:extLst>
      <p:ext uri="{BB962C8B-B14F-4D97-AF65-F5344CB8AC3E}">
        <p14:creationId xmlns:p14="http://schemas.microsoft.com/office/powerpoint/2010/main" val="31731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C86D6-28F0-4801-9A5E-C0F8932FA9F9}"/>
              </a:ext>
            </a:extLst>
          </p:cNvPr>
          <p:cNvSpPr>
            <a:spLocks noGrp="1"/>
          </p:cNvSpPr>
          <p:nvPr>
            <p:ph type="title"/>
          </p:nvPr>
        </p:nvSpPr>
        <p:spPr/>
        <p:txBody>
          <a:bodyPr>
            <a:normAutofit fontScale="90000"/>
          </a:bodyPr>
          <a:lstStyle/>
          <a:p>
            <a:r>
              <a:rPr lang="nl-NL" dirty="0"/>
              <a:t>Warmte, licht en lichtkleur van belang bij kieming </a:t>
            </a:r>
            <a:br>
              <a:rPr lang="nl-NL" dirty="0"/>
            </a:br>
            <a:endParaRPr lang="nl-NL" dirty="0"/>
          </a:p>
        </p:txBody>
      </p:sp>
      <p:sp>
        <p:nvSpPr>
          <p:cNvPr id="3" name="Tijdelijke aanduiding voor inhoud 2">
            <a:extLst>
              <a:ext uri="{FF2B5EF4-FFF2-40B4-BE49-F238E27FC236}">
                <a16:creationId xmlns:a16="http://schemas.microsoft.com/office/drawing/2014/main" id="{E266B0B9-E67D-4BA7-A70E-E7D057591E1B}"/>
              </a:ext>
            </a:extLst>
          </p:cNvPr>
          <p:cNvSpPr>
            <a:spLocks noGrp="1"/>
          </p:cNvSpPr>
          <p:nvPr>
            <p:ph idx="1"/>
          </p:nvPr>
        </p:nvSpPr>
        <p:spPr>
          <a:xfrm>
            <a:off x="838200" y="1232452"/>
            <a:ext cx="10515600" cy="5393635"/>
          </a:xfrm>
        </p:spPr>
        <p:txBody>
          <a:bodyPr>
            <a:normAutofit fontScale="85000" lnSpcReduction="20000"/>
          </a:bodyPr>
          <a:lstStyle/>
          <a:p>
            <a:pPr marL="0" indent="0">
              <a:buNone/>
            </a:pPr>
            <a:r>
              <a:rPr lang="nl-NL" dirty="0"/>
              <a:t>Temperatuur</a:t>
            </a:r>
          </a:p>
          <a:p>
            <a:r>
              <a:rPr lang="nl-NL" dirty="0"/>
              <a:t>De meeste gewassen kennen bijvoorbeeld een minimale kiemtemperatuur.</a:t>
            </a:r>
          </a:p>
          <a:p>
            <a:r>
              <a:rPr lang="nl-NL" dirty="0"/>
              <a:t>Beneden deze temperatuur gebeurt er niets. </a:t>
            </a:r>
          </a:p>
          <a:p>
            <a:r>
              <a:rPr lang="nl-NL" dirty="0"/>
              <a:t>De warmtesom, temperatuur x aantal dagen is belangrijk</a:t>
            </a:r>
          </a:p>
          <a:p>
            <a:pPr marL="0" indent="0">
              <a:buNone/>
            </a:pPr>
            <a:endParaRPr lang="nl-NL" dirty="0"/>
          </a:p>
          <a:p>
            <a:pPr marL="0" indent="0">
              <a:buNone/>
            </a:pPr>
            <a:r>
              <a:rPr lang="nl-NL" dirty="0"/>
              <a:t>Licht</a:t>
            </a:r>
          </a:p>
          <a:p>
            <a:r>
              <a:rPr lang="nl-NL" dirty="0"/>
              <a:t>voor sommige gewassen licht van belang. </a:t>
            </a:r>
            <a:r>
              <a:rPr lang="nl-NL" dirty="0" err="1"/>
              <a:t>Kalanchoë</a:t>
            </a:r>
            <a:r>
              <a:rPr lang="nl-NL" dirty="0"/>
              <a:t>, </a:t>
            </a:r>
            <a:r>
              <a:rPr lang="nl-NL" dirty="0" err="1"/>
              <a:t>saintpaulia</a:t>
            </a:r>
            <a:r>
              <a:rPr lang="nl-NL" dirty="0"/>
              <a:t> en begonia kiemen niet in het donker. </a:t>
            </a:r>
            <a:r>
              <a:rPr lang="nl-NL" dirty="0" err="1"/>
              <a:t>Allium</a:t>
            </a:r>
            <a:r>
              <a:rPr lang="nl-NL" dirty="0"/>
              <a:t> en </a:t>
            </a:r>
            <a:r>
              <a:rPr lang="nl-NL" dirty="0" err="1"/>
              <a:t>phlox</a:t>
            </a:r>
            <a:r>
              <a:rPr lang="nl-NL" dirty="0"/>
              <a:t> kiemen juist niet in het licht. </a:t>
            </a:r>
          </a:p>
          <a:p>
            <a:pPr marL="0" indent="0">
              <a:buNone/>
            </a:pPr>
            <a:endParaRPr lang="nl-NL" dirty="0"/>
          </a:p>
          <a:p>
            <a:pPr marL="0" indent="0">
              <a:buNone/>
            </a:pPr>
            <a:r>
              <a:rPr lang="nl-NL" dirty="0"/>
              <a:t>Verhouding rood/</a:t>
            </a:r>
            <a:r>
              <a:rPr lang="nl-NL" dirty="0" err="1"/>
              <a:t>verrood</a:t>
            </a:r>
            <a:r>
              <a:rPr lang="nl-NL" dirty="0"/>
              <a:t> </a:t>
            </a:r>
          </a:p>
          <a:p>
            <a:r>
              <a:rPr lang="nl-NL" dirty="0"/>
              <a:t>In gewoon daglicht is meer rood dan </a:t>
            </a:r>
            <a:r>
              <a:rPr lang="nl-NL" dirty="0" err="1"/>
              <a:t>verrood</a:t>
            </a:r>
            <a:r>
              <a:rPr lang="nl-NL" dirty="0"/>
              <a:t> aanwezig. </a:t>
            </a:r>
          </a:p>
          <a:p>
            <a:r>
              <a:rPr lang="nl-NL" dirty="0"/>
              <a:t>In de schaduw overheerst juist </a:t>
            </a:r>
            <a:r>
              <a:rPr lang="nl-NL" dirty="0" err="1"/>
              <a:t>verrood</a:t>
            </a:r>
            <a:r>
              <a:rPr lang="nl-NL" dirty="0"/>
              <a:t> licht. Hierdoor wordt de kieming geremd. In de natuur voorkomt dit dat zulke zaden in de diepe schaduw van buurplanten ontkiemen. </a:t>
            </a:r>
          </a:p>
        </p:txBody>
      </p:sp>
    </p:spTree>
    <p:extLst>
      <p:ext uri="{BB962C8B-B14F-4D97-AF65-F5344CB8AC3E}">
        <p14:creationId xmlns:p14="http://schemas.microsoft.com/office/powerpoint/2010/main" val="302514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ED5CE-5BAA-4F86-947D-2983E259B453}"/>
              </a:ext>
            </a:extLst>
          </p:cNvPr>
          <p:cNvSpPr>
            <a:spLocks noGrp="1"/>
          </p:cNvSpPr>
          <p:nvPr>
            <p:ph type="title"/>
          </p:nvPr>
        </p:nvSpPr>
        <p:spPr>
          <a:xfrm>
            <a:off x="838200" y="325368"/>
            <a:ext cx="10515600" cy="1325563"/>
          </a:xfrm>
        </p:spPr>
        <p:txBody>
          <a:bodyPr/>
          <a:lstStyle/>
          <a:p>
            <a:r>
              <a:rPr lang="nl-NL" dirty="0"/>
              <a:t>Warmtesom bij kieming:</a:t>
            </a:r>
          </a:p>
        </p:txBody>
      </p:sp>
      <p:pic>
        <p:nvPicPr>
          <p:cNvPr id="4" name="Tijdelijke aanduiding voor inhoud 3">
            <a:extLst>
              <a:ext uri="{FF2B5EF4-FFF2-40B4-BE49-F238E27FC236}">
                <a16:creationId xmlns:a16="http://schemas.microsoft.com/office/drawing/2014/main" id="{C9F72C6F-13DD-4C20-93C4-9E70D6617D42}"/>
              </a:ext>
            </a:extLst>
          </p:cNvPr>
          <p:cNvPicPr>
            <a:picLocks noGrp="1" noChangeAspect="1"/>
          </p:cNvPicPr>
          <p:nvPr>
            <p:ph idx="1"/>
          </p:nvPr>
        </p:nvPicPr>
        <p:blipFill>
          <a:blip r:embed="rId2"/>
          <a:stretch>
            <a:fillRect/>
          </a:stretch>
        </p:blipFill>
        <p:spPr>
          <a:xfrm>
            <a:off x="1126436" y="1615587"/>
            <a:ext cx="9553794" cy="4586430"/>
          </a:xfrm>
          <a:prstGeom prst="rect">
            <a:avLst/>
          </a:prstGeom>
        </p:spPr>
      </p:pic>
    </p:spTree>
    <p:extLst>
      <p:ext uri="{BB962C8B-B14F-4D97-AF65-F5344CB8AC3E}">
        <p14:creationId xmlns:p14="http://schemas.microsoft.com/office/powerpoint/2010/main" val="165317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4E1B6-F3BC-4ED7-AB0C-CFD759E8C9E7}"/>
              </a:ext>
            </a:extLst>
          </p:cNvPr>
          <p:cNvSpPr>
            <a:spLocks noGrp="1"/>
          </p:cNvSpPr>
          <p:nvPr>
            <p:ph type="title"/>
          </p:nvPr>
        </p:nvSpPr>
        <p:spPr/>
        <p:txBody>
          <a:bodyPr/>
          <a:lstStyle/>
          <a:p>
            <a:r>
              <a:rPr lang="nl-NL" dirty="0"/>
              <a:t>3 Fasen van de kieming</a:t>
            </a:r>
          </a:p>
        </p:txBody>
      </p:sp>
      <p:sp>
        <p:nvSpPr>
          <p:cNvPr id="3" name="Tijdelijke aanduiding voor inhoud 2">
            <a:extLst>
              <a:ext uri="{FF2B5EF4-FFF2-40B4-BE49-F238E27FC236}">
                <a16:creationId xmlns:a16="http://schemas.microsoft.com/office/drawing/2014/main" id="{7951D86F-70C6-4F03-9A40-8883B1136599}"/>
              </a:ext>
            </a:extLst>
          </p:cNvPr>
          <p:cNvSpPr>
            <a:spLocks noGrp="1"/>
          </p:cNvSpPr>
          <p:nvPr>
            <p:ph idx="1"/>
          </p:nvPr>
        </p:nvSpPr>
        <p:spPr>
          <a:xfrm>
            <a:off x="838199" y="1825625"/>
            <a:ext cx="10810461" cy="4351338"/>
          </a:xfrm>
        </p:spPr>
        <p:txBody>
          <a:bodyPr>
            <a:normAutofit/>
          </a:bodyPr>
          <a:lstStyle/>
          <a:p>
            <a:r>
              <a:rPr lang="nl-NL" dirty="0"/>
              <a:t> 1</a:t>
            </a:r>
            <a:r>
              <a:rPr lang="nl-NL" baseline="30000" dirty="0"/>
              <a:t>e</a:t>
            </a:r>
            <a:r>
              <a:rPr lang="nl-NL" dirty="0"/>
              <a:t> fase </a:t>
            </a:r>
            <a:r>
              <a:rPr lang="nl-NL" dirty="0" err="1"/>
              <a:t>imbibitie</a:t>
            </a:r>
            <a:r>
              <a:rPr lang="nl-NL" dirty="0"/>
              <a:t>: </a:t>
            </a:r>
          </a:p>
          <a:p>
            <a:pPr marL="0" indent="0">
              <a:buNone/>
            </a:pPr>
            <a:r>
              <a:rPr lang="nl-NL" dirty="0"/>
              <a:t>	Het zaad neemt water op</a:t>
            </a:r>
          </a:p>
          <a:p>
            <a:r>
              <a:rPr lang="nl-NL" dirty="0"/>
              <a:t>2</a:t>
            </a:r>
            <a:r>
              <a:rPr lang="nl-NL" baseline="30000" dirty="0"/>
              <a:t>e</a:t>
            </a:r>
            <a:r>
              <a:rPr lang="nl-NL" dirty="0"/>
              <a:t> fase aanmaak enzymen:</a:t>
            </a:r>
          </a:p>
          <a:p>
            <a:pPr marL="0" indent="0">
              <a:buNone/>
            </a:pPr>
            <a:r>
              <a:rPr lang="nl-NL" dirty="0"/>
              <a:t>	Onder invloed van de hormonen </a:t>
            </a:r>
            <a:r>
              <a:rPr lang="nl-NL" dirty="0" err="1"/>
              <a:t>cytokinine</a:t>
            </a:r>
            <a:r>
              <a:rPr lang="nl-NL" dirty="0"/>
              <a:t> en gibberelline wordt 	</a:t>
            </a:r>
            <a:r>
              <a:rPr lang="nl-NL" dirty="0" err="1"/>
              <a:t>o.a</a:t>
            </a:r>
            <a:r>
              <a:rPr lang="nl-NL" dirty="0"/>
              <a:t> het enzym amylase gemaakt dat opgeslagen zetmeel afbreekt 	tot suikers die het embryo kan gebruiken</a:t>
            </a:r>
          </a:p>
          <a:p>
            <a:r>
              <a:rPr lang="nl-NL" dirty="0"/>
              <a:t>3</a:t>
            </a:r>
            <a:r>
              <a:rPr lang="nl-NL" baseline="30000" dirty="0"/>
              <a:t>e</a:t>
            </a:r>
            <a:r>
              <a:rPr lang="nl-NL" dirty="0"/>
              <a:t> fase  uitgroei van de wortel</a:t>
            </a:r>
          </a:p>
          <a:p>
            <a:pPr marL="0" indent="0">
              <a:buNone/>
            </a:pPr>
            <a:r>
              <a:rPr lang="nl-NL" dirty="0"/>
              <a:t>	het jonge plantje nog niet fotosynthetisch actief en dus afhankelijk 	van de reservestoffen in het zaad</a:t>
            </a:r>
          </a:p>
          <a:p>
            <a:endParaRPr lang="nl-NL" dirty="0"/>
          </a:p>
          <a:p>
            <a:pPr lvl="1"/>
            <a:endParaRPr lang="nl-NL" dirty="0"/>
          </a:p>
        </p:txBody>
      </p:sp>
    </p:spTree>
    <p:extLst>
      <p:ext uri="{BB962C8B-B14F-4D97-AF65-F5344CB8AC3E}">
        <p14:creationId xmlns:p14="http://schemas.microsoft.com/office/powerpoint/2010/main" val="38209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BCB0A-E9A4-4159-B099-9ADB8EAF66CE}"/>
              </a:ext>
            </a:extLst>
          </p:cNvPr>
          <p:cNvSpPr>
            <a:spLocks noGrp="1"/>
          </p:cNvSpPr>
          <p:nvPr>
            <p:ph type="title"/>
          </p:nvPr>
        </p:nvSpPr>
        <p:spPr/>
        <p:txBody>
          <a:bodyPr/>
          <a:lstStyle/>
          <a:p>
            <a:r>
              <a:rPr lang="nl-NL" dirty="0" err="1"/>
              <a:t>Priming</a:t>
            </a:r>
            <a:endParaRPr lang="nl-NL" dirty="0"/>
          </a:p>
        </p:txBody>
      </p:sp>
      <p:sp>
        <p:nvSpPr>
          <p:cNvPr id="3" name="Tijdelijke aanduiding voor inhoud 2">
            <a:extLst>
              <a:ext uri="{FF2B5EF4-FFF2-40B4-BE49-F238E27FC236}">
                <a16:creationId xmlns:a16="http://schemas.microsoft.com/office/drawing/2014/main" id="{F8F35246-6743-4B06-B630-3CD16338C53C}"/>
              </a:ext>
            </a:extLst>
          </p:cNvPr>
          <p:cNvSpPr>
            <a:spLocks noGrp="1"/>
          </p:cNvSpPr>
          <p:nvPr>
            <p:ph idx="1"/>
          </p:nvPr>
        </p:nvSpPr>
        <p:spPr/>
        <p:txBody>
          <a:bodyPr>
            <a:normAutofit/>
          </a:bodyPr>
          <a:lstStyle/>
          <a:p>
            <a:pPr marL="0" indent="0">
              <a:buNone/>
            </a:pPr>
            <a:r>
              <a:rPr lang="nl-NL" dirty="0"/>
              <a:t>Zaadbedrijven geven zaden die onregelmatig kiemen een behandeling die PRIMING heet:</a:t>
            </a:r>
          </a:p>
          <a:p>
            <a:r>
              <a:rPr lang="nl-NL" dirty="0"/>
              <a:t>kiemen in een laboratorium bijvoorbeeld bij INCOTEC . </a:t>
            </a:r>
          </a:p>
          <a:p>
            <a:r>
              <a:rPr lang="nl-NL" dirty="0"/>
              <a:t>Zaden nemen net zoveel om de interne processen op gang te brengen, maar niet zoveel dat de wortel er al uit komt. </a:t>
            </a:r>
          </a:p>
          <a:p>
            <a:r>
              <a:rPr lang="nl-NL" dirty="0"/>
              <a:t>Een partij zaden die zo behandeld is, is gelijkgeschakeld en zal vlot gelijkmatig kiemen</a:t>
            </a:r>
          </a:p>
          <a:p>
            <a:r>
              <a:rPr lang="nl-NL" dirty="0"/>
              <a:t>Daarna worden ze gedroogd of van je coating voorzien</a:t>
            </a:r>
          </a:p>
          <a:p>
            <a:r>
              <a:rPr lang="nl-NL" dirty="0"/>
              <a:t>Kijk op deze link: </a:t>
            </a:r>
            <a:r>
              <a:rPr lang="nl-NL" dirty="0">
                <a:hlinkClick r:id="rId2"/>
              </a:rPr>
              <a:t>https://youtu.be/MbAz_RKMfDE</a:t>
            </a:r>
            <a:endParaRPr lang="nl-NL" dirty="0"/>
          </a:p>
        </p:txBody>
      </p:sp>
    </p:spTree>
    <p:extLst>
      <p:ext uri="{BB962C8B-B14F-4D97-AF65-F5344CB8AC3E}">
        <p14:creationId xmlns:p14="http://schemas.microsoft.com/office/powerpoint/2010/main" val="36391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6B5F9-A12B-4A91-960D-DDC139CEC8C7}"/>
              </a:ext>
            </a:extLst>
          </p:cNvPr>
          <p:cNvSpPr>
            <a:spLocks noGrp="1"/>
          </p:cNvSpPr>
          <p:nvPr>
            <p:ph type="title"/>
          </p:nvPr>
        </p:nvSpPr>
        <p:spPr/>
        <p:txBody>
          <a:bodyPr/>
          <a:lstStyle/>
          <a:p>
            <a:r>
              <a:rPr lang="nl-NL" dirty="0"/>
              <a:t>Tot slot, teel je eigen </a:t>
            </a:r>
            <a:r>
              <a:rPr lang="nl-NL" dirty="0" err="1"/>
              <a:t>citrusboom</a:t>
            </a:r>
            <a:endParaRPr lang="nl-NL" dirty="0"/>
          </a:p>
        </p:txBody>
      </p:sp>
      <p:pic>
        <p:nvPicPr>
          <p:cNvPr id="4" name="Onlinemedia 3" title="Citruspitten zaaien met FoodPlanting.com  - De zakjes methoden">
            <a:hlinkClick r:id="" action="ppaction://media"/>
            <a:extLst>
              <a:ext uri="{FF2B5EF4-FFF2-40B4-BE49-F238E27FC236}">
                <a16:creationId xmlns:a16="http://schemas.microsoft.com/office/drawing/2014/main" id="{89C2BF2B-8632-4544-95D6-3476951AAF75}"/>
              </a:ext>
            </a:extLst>
          </p:cNvPr>
          <p:cNvPicPr>
            <a:picLocks noGrp="1" noRot="1" noChangeAspect="1"/>
          </p:cNvPicPr>
          <p:nvPr>
            <p:ph idx="1"/>
            <a:videoFile r:link="rId1"/>
          </p:nvPr>
        </p:nvPicPr>
        <p:blipFill>
          <a:blip r:embed="rId3"/>
          <a:stretch>
            <a:fillRect/>
          </a:stretch>
        </p:blipFill>
        <p:spPr>
          <a:xfrm>
            <a:off x="1364974" y="1339298"/>
            <a:ext cx="9351618" cy="5260285"/>
          </a:xfrm>
          <a:prstGeom prst="rect">
            <a:avLst/>
          </a:prstGeom>
        </p:spPr>
      </p:pic>
    </p:spTree>
    <p:extLst>
      <p:ext uri="{BB962C8B-B14F-4D97-AF65-F5344CB8AC3E}">
        <p14:creationId xmlns:p14="http://schemas.microsoft.com/office/powerpoint/2010/main" val="219826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20587" y="2220685"/>
            <a:ext cx="8866414" cy="1569660"/>
          </a:xfrm>
          <a:prstGeom prst="rect">
            <a:avLst/>
          </a:prstGeom>
          <a:noFill/>
        </p:spPr>
        <p:txBody>
          <a:bodyPr wrap="square" rtlCol="0">
            <a:spAutoFit/>
          </a:bodyPr>
          <a:lstStyle/>
          <a:p>
            <a:pPr algn="ctr"/>
            <a:r>
              <a:rPr lang="nl-NL" sz="9600" dirty="0">
                <a:latin typeface="Arial" panose="020B0604020202020204" pitchFamily="34" charset="0"/>
                <a:cs typeface="Arial" panose="020B0604020202020204" pitchFamily="34" charset="0"/>
              </a:rPr>
              <a:t>Zaden</a:t>
            </a:r>
          </a:p>
        </p:txBody>
      </p:sp>
    </p:spTree>
    <p:extLst>
      <p:ext uri="{BB962C8B-B14F-4D97-AF65-F5344CB8AC3E}">
        <p14:creationId xmlns:p14="http://schemas.microsoft.com/office/powerpoint/2010/main" val="704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EF6B6A3-4D3E-425C-9AE4-C252AC3E93C6}"/>
              </a:ext>
            </a:extLst>
          </p:cNvPr>
          <p:cNvSpPr/>
          <p:nvPr/>
        </p:nvSpPr>
        <p:spPr>
          <a:xfrm>
            <a:off x="8787022" y="4438952"/>
            <a:ext cx="3099695" cy="369332"/>
          </a:xfrm>
          <a:prstGeom prst="rect">
            <a:avLst/>
          </a:prstGeom>
        </p:spPr>
        <p:txBody>
          <a:bodyPr wrap="none">
            <a:spAutoFit/>
          </a:bodyPr>
          <a:lstStyle/>
          <a:p>
            <a:r>
              <a:rPr lang="nl-NL" dirty="0">
                <a:hlinkClick r:id="rId2"/>
              </a:rPr>
              <a:t>https://youtu.be/TBeIWJcdbEA</a:t>
            </a:r>
            <a:endParaRPr lang="nl-NL" dirty="0"/>
          </a:p>
        </p:txBody>
      </p:sp>
      <p:sp>
        <p:nvSpPr>
          <p:cNvPr id="3" name="Rechthoek 2">
            <a:extLst>
              <a:ext uri="{FF2B5EF4-FFF2-40B4-BE49-F238E27FC236}">
                <a16:creationId xmlns:a16="http://schemas.microsoft.com/office/drawing/2014/main" id="{5AB186CE-8BA5-45A6-A5F8-B4109256CCBF}"/>
              </a:ext>
            </a:extLst>
          </p:cNvPr>
          <p:cNvSpPr/>
          <p:nvPr/>
        </p:nvSpPr>
        <p:spPr>
          <a:xfrm>
            <a:off x="3696526" y="5603221"/>
            <a:ext cx="5090496" cy="369332"/>
          </a:xfrm>
          <a:prstGeom prst="rect">
            <a:avLst/>
          </a:prstGeom>
        </p:spPr>
        <p:txBody>
          <a:bodyPr wrap="none">
            <a:spAutoFit/>
          </a:bodyPr>
          <a:lstStyle/>
          <a:p>
            <a:r>
              <a:rPr lang="nl-NL" dirty="0"/>
              <a:t>Gerard van Buiten van de Botanische Tuinen Utrecht</a:t>
            </a:r>
          </a:p>
        </p:txBody>
      </p:sp>
      <p:sp>
        <p:nvSpPr>
          <p:cNvPr id="4" name="Tekstvak 3">
            <a:extLst>
              <a:ext uri="{FF2B5EF4-FFF2-40B4-BE49-F238E27FC236}">
                <a16:creationId xmlns:a16="http://schemas.microsoft.com/office/drawing/2014/main" id="{DB550DC2-85D6-4138-B5F8-5A984AE207E5}"/>
              </a:ext>
            </a:extLst>
          </p:cNvPr>
          <p:cNvSpPr txBox="1"/>
          <p:nvPr/>
        </p:nvSpPr>
        <p:spPr>
          <a:xfrm>
            <a:off x="2305878" y="967409"/>
            <a:ext cx="7964557" cy="1077218"/>
          </a:xfrm>
          <a:prstGeom prst="rect">
            <a:avLst/>
          </a:prstGeom>
          <a:noFill/>
        </p:spPr>
        <p:txBody>
          <a:bodyPr wrap="square" rtlCol="0">
            <a:spAutoFit/>
          </a:bodyPr>
          <a:lstStyle/>
          <a:p>
            <a:pPr algn="ctr"/>
            <a:r>
              <a:rPr lang="nl-NL" sz="3200" dirty="0"/>
              <a:t>INTRODUCTIE</a:t>
            </a:r>
          </a:p>
          <a:p>
            <a:pPr algn="ctr"/>
            <a:r>
              <a:rPr lang="nl-NL" sz="3200" dirty="0"/>
              <a:t>Zelf zaden winnen en schonen en bewaren</a:t>
            </a:r>
          </a:p>
        </p:txBody>
      </p:sp>
      <p:pic>
        <p:nvPicPr>
          <p:cNvPr id="5" name="Afbeelding 4">
            <a:extLst>
              <a:ext uri="{FF2B5EF4-FFF2-40B4-BE49-F238E27FC236}">
                <a16:creationId xmlns:a16="http://schemas.microsoft.com/office/drawing/2014/main" id="{30D46C57-8435-471C-A888-DD49680D1F0B}"/>
              </a:ext>
            </a:extLst>
          </p:cNvPr>
          <p:cNvPicPr>
            <a:picLocks noChangeAspect="1"/>
          </p:cNvPicPr>
          <p:nvPr/>
        </p:nvPicPr>
        <p:blipFill>
          <a:blip r:embed="rId3"/>
          <a:stretch>
            <a:fillRect/>
          </a:stretch>
        </p:blipFill>
        <p:spPr>
          <a:xfrm>
            <a:off x="1665678" y="2088096"/>
            <a:ext cx="7121344" cy="3471655"/>
          </a:xfrm>
          <a:prstGeom prst="rect">
            <a:avLst/>
          </a:prstGeom>
        </p:spPr>
      </p:pic>
    </p:spTree>
    <p:extLst>
      <p:ext uri="{BB962C8B-B14F-4D97-AF65-F5344CB8AC3E}">
        <p14:creationId xmlns:p14="http://schemas.microsoft.com/office/powerpoint/2010/main" val="238221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1671610"/>
            <a:ext cx="5367391" cy="3264956"/>
          </a:xfrm>
          <a:prstGeom prst="rect">
            <a:avLst/>
          </a:prstGeom>
        </p:spPr>
      </p:pic>
    </p:spTree>
    <p:extLst>
      <p:ext uri="{BB962C8B-B14F-4D97-AF65-F5344CB8AC3E}">
        <p14:creationId xmlns:p14="http://schemas.microsoft.com/office/powerpoint/2010/main" val="166453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9 bruine b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219200"/>
            <a:ext cx="6619875"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1524000" y="15240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zaadhuid</a:t>
            </a:r>
            <a:endParaRPr lang="nl-NL" altLang="nl-NL" sz="3200"/>
          </a:p>
        </p:txBody>
      </p:sp>
      <p:sp>
        <p:nvSpPr>
          <p:cNvPr id="20484" name="Text Box 4"/>
          <p:cNvSpPr txBox="1">
            <a:spLocks noChangeArrowheads="1"/>
          </p:cNvSpPr>
          <p:nvPr/>
        </p:nvSpPr>
        <p:spPr bwMode="auto">
          <a:xfrm>
            <a:off x="1752600" y="19050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poortje</a:t>
            </a:r>
            <a:endParaRPr lang="nl-NL" altLang="nl-NL" sz="3200"/>
          </a:p>
        </p:txBody>
      </p:sp>
      <p:sp>
        <p:nvSpPr>
          <p:cNvPr id="20485" name="Text Box 5"/>
          <p:cNvSpPr txBox="1">
            <a:spLocks noChangeArrowheads="1"/>
          </p:cNvSpPr>
          <p:nvPr/>
        </p:nvSpPr>
        <p:spPr bwMode="auto">
          <a:xfrm>
            <a:off x="2133600" y="2286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navel</a:t>
            </a:r>
            <a:endParaRPr lang="nl-NL" altLang="nl-NL" sz="3200"/>
          </a:p>
        </p:txBody>
      </p:sp>
      <p:sp>
        <p:nvSpPr>
          <p:cNvPr id="20486" name="Text Box 6"/>
          <p:cNvSpPr txBox="1">
            <a:spLocks noChangeArrowheads="1"/>
          </p:cNvSpPr>
          <p:nvPr/>
        </p:nvSpPr>
        <p:spPr bwMode="auto">
          <a:xfrm>
            <a:off x="9296400" y="18288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zaadlob</a:t>
            </a:r>
            <a:endParaRPr lang="nl-NL" altLang="nl-NL" sz="3200"/>
          </a:p>
        </p:txBody>
      </p:sp>
      <p:sp>
        <p:nvSpPr>
          <p:cNvPr id="20487" name="Text Box 7"/>
          <p:cNvSpPr txBox="1">
            <a:spLocks noChangeArrowheads="1"/>
          </p:cNvSpPr>
          <p:nvPr/>
        </p:nvSpPr>
        <p:spPr bwMode="auto">
          <a:xfrm>
            <a:off x="9067800" y="24384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kiempje</a:t>
            </a:r>
            <a:endParaRPr lang="nl-NL" altLang="nl-NL" sz="3200"/>
          </a:p>
        </p:txBody>
      </p:sp>
      <p:sp>
        <p:nvSpPr>
          <p:cNvPr id="20488" name="Text Box 8"/>
          <p:cNvSpPr txBox="1">
            <a:spLocks noChangeArrowheads="1"/>
          </p:cNvSpPr>
          <p:nvPr/>
        </p:nvSpPr>
        <p:spPr bwMode="auto">
          <a:xfrm>
            <a:off x="1524000" y="3733800"/>
            <a:ext cx="9372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2800"/>
              <a:t>De zaadhuid geeft bescherming</a:t>
            </a:r>
            <a:br>
              <a:rPr lang="pt-BR" altLang="nl-NL" sz="2800"/>
            </a:br>
            <a:r>
              <a:rPr lang="pt-BR" altLang="nl-NL" sz="2800"/>
              <a:t>De navel is de plek waarmee de boon heeft vastgezeten aan de peul</a:t>
            </a:r>
            <a:br>
              <a:rPr lang="pt-BR" altLang="nl-NL" sz="2800"/>
            </a:br>
            <a:r>
              <a:rPr lang="pt-BR" altLang="nl-NL" sz="2800"/>
              <a:t>Het poortje neemt water op en de kiem wordt “wakker”</a:t>
            </a:r>
            <a:br>
              <a:rPr lang="pt-BR" altLang="nl-NL" sz="2800"/>
            </a:br>
            <a:r>
              <a:rPr lang="pt-BR" altLang="nl-NL" sz="2800"/>
              <a:t>De zaadlobben bevatten reservevoedsel waarmee de kiem kan groeien</a:t>
            </a:r>
            <a:endParaRPr lang="nl-NL" altLang="nl-NL" sz="2800"/>
          </a:p>
        </p:txBody>
      </p:sp>
    </p:spTree>
    <p:extLst>
      <p:ext uri="{BB962C8B-B14F-4D97-AF65-F5344CB8AC3E}">
        <p14:creationId xmlns:p14="http://schemas.microsoft.com/office/powerpoint/2010/main" val="373788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500" fill="hold"/>
                                        <p:tgtEl>
                                          <p:spTgt spid="20484"/>
                                        </p:tgtEl>
                                        <p:attrNameLst>
                                          <p:attrName>ppt_x</p:attrName>
                                        </p:attrNameLst>
                                      </p:cBhvr>
                                      <p:tavLst>
                                        <p:tav tm="0">
                                          <p:val>
                                            <p:strVal val="0-#ppt_w/2"/>
                                          </p:val>
                                        </p:tav>
                                        <p:tav tm="100000">
                                          <p:val>
                                            <p:strVal val="#ppt_x"/>
                                          </p:val>
                                        </p:tav>
                                      </p:tavLst>
                                    </p:anim>
                                    <p:anim calcmode="lin" valueType="num">
                                      <p:cBhvr additive="base">
                                        <p:cTn id="13" dur="500" fill="hold"/>
                                        <p:tgtEl>
                                          <p:spTgt spid="2048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485"/>
                                        </p:tgtEl>
                                        <p:attrNameLst>
                                          <p:attrName>style.visibility</p:attrName>
                                        </p:attrNameLst>
                                      </p:cBhvr>
                                      <p:to>
                                        <p:strVal val="visible"/>
                                      </p:to>
                                    </p:set>
                                    <p:anim calcmode="lin" valueType="num">
                                      <p:cBhvr additive="base">
                                        <p:cTn id="17" dur="500" fill="hold"/>
                                        <p:tgtEl>
                                          <p:spTgt spid="20485"/>
                                        </p:tgtEl>
                                        <p:attrNameLst>
                                          <p:attrName>ppt_x</p:attrName>
                                        </p:attrNameLst>
                                      </p:cBhvr>
                                      <p:tavLst>
                                        <p:tav tm="0">
                                          <p:val>
                                            <p:strVal val="0-#ppt_w/2"/>
                                          </p:val>
                                        </p:tav>
                                        <p:tav tm="100000">
                                          <p:val>
                                            <p:strVal val="#ppt_x"/>
                                          </p:val>
                                        </p:tav>
                                      </p:tavLst>
                                    </p:anim>
                                    <p:anim calcmode="lin" valueType="num">
                                      <p:cBhvr additive="base">
                                        <p:cTn id="18" dur="500" fill="hold"/>
                                        <p:tgtEl>
                                          <p:spTgt spid="2048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486"/>
                                        </p:tgtEl>
                                        <p:attrNameLst>
                                          <p:attrName>style.visibility</p:attrName>
                                        </p:attrNameLst>
                                      </p:cBhvr>
                                      <p:to>
                                        <p:strVal val="visible"/>
                                      </p:to>
                                    </p:set>
                                    <p:anim calcmode="lin" valueType="num">
                                      <p:cBhvr additive="base">
                                        <p:cTn id="22" dur="500" fill="hold"/>
                                        <p:tgtEl>
                                          <p:spTgt spid="20486"/>
                                        </p:tgtEl>
                                        <p:attrNameLst>
                                          <p:attrName>ppt_x</p:attrName>
                                        </p:attrNameLst>
                                      </p:cBhvr>
                                      <p:tavLst>
                                        <p:tav tm="0">
                                          <p:val>
                                            <p:strVal val="0-#ppt_w/2"/>
                                          </p:val>
                                        </p:tav>
                                        <p:tav tm="100000">
                                          <p:val>
                                            <p:strVal val="#ppt_x"/>
                                          </p:val>
                                        </p:tav>
                                      </p:tavLst>
                                    </p:anim>
                                    <p:anim calcmode="lin" valueType="num">
                                      <p:cBhvr additive="base">
                                        <p:cTn id="23" dur="500" fill="hold"/>
                                        <p:tgtEl>
                                          <p:spTgt spid="2048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487"/>
                                        </p:tgtEl>
                                        <p:attrNameLst>
                                          <p:attrName>style.visibility</p:attrName>
                                        </p:attrNameLst>
                                      </p:cBhvr>
                                      <p:to>
                                        <p:strVal val="visible"/>
                                      </p:to>
                                    </p:set>
                                    <p:anim calcmode="lin" valueType="num">
                                      <p:cBhvr additive="base">
                                        <p:cTn id="27" dur="500" fill="hold"/>
                                        <p:tgtEl>
                                          <p:spTgt spid="20487"/>
                                        </p:tgtEl>
                                        <p:attrNameLst>
                                          <p:attrName>ppt_x</p:attrName>
                                        </p:attrNameLst>
                                      </p:cBhvr>
                                      <p:tavLst>
                                        <p:tav tm="0">
                                          <p:val>
                                            <p:strVal val="0-#ppt_w/2"/>
                                          </p:val>
                                        </p:tav>
                                        <p:tav tm="100000">
                                          <p:val>
                                            <p:strVal val="#ppt_x"/>
                                          </p:val>
                                        </p:tav>
                                      </p:tavLst>
                                    </p:anim>
                                    <p:anim calcmode="lin" valueType="num">
                                      <p:cBhvr additive="base">
                                        <p:cTn id="28"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488"/>
                                        </p:tgtEl>
                                        <p:attrNameLst>
                                          <p:attrName>style.visibility</p:attrName>
                                        </p:attrNameLst>
                                      </p:cBhvr>
                                      <p:to>
                                        <p:strVal val="visible"/>
                                      </p:to>
                                    </p:set>
                                    <p:anim calcmode="lin" valueType="num">
                                      <p:cBhvr additive="base">
                                        <p:cTn id="33" dur="500" fill="hold"/>
                                        <p:tgtEl>
                                          <p:spTgt spid="20488"/>
                                        </p:tgtEl>
                                        <p:attrNameLst>
                                          <p:attrName>ppt_x</p:attrName>
                                        </p:attrNameLst>
                                      </p:cBhvr>
                                      <p:tavLst>
                                        <p:tav tm="0">
                                          <p:val>
                                            <p:strVal val="0-#ppt_w/2"/>
                                          </p:val>
                                        </p:tav>
                                        <p:tav tm="100000">
                                          <p:val>
                                            <p:strVal val="#ppt_x"/>
                                          </p:val>
                                        </p:tav>
                                      </p:tavLst>
                                    </p:anim>
                                    <p:anim calcmode="lin" valueType="num">
                                      <p:cBhvr additive="base">
                                        <p:cTn id="34"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P spid="20486" grpId="0" autoUpdateAnimBg="0"/>
      <p:bldP spid="20487" grpId="0" autoUpdateAnimBg="0"/>
      <p:bldP spid="2048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71" y="-685800"/>
            <a:ext cx="10335986" cy="7751990"/>
          </a:xfrm>
          <a:prstGeom prst="rect">
            <a:avLst/>
          </a:prstGeom>
        </p:spPr>
      </p:pic>
    </p:spTree>
    <p:extLst>
      <p:ext uri="{BB962C8B-B14F-4D97-AF65-F5344CB8AC3E}">
        <p14:creationId xmlns:p14="http://schemas.microsoft.com/office/powerpoint/2010/main" val="229407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70" y="816429"/>
            <a:ext cx="7133966" cy="6041571"/>
          </a:xfrm>
          <a:prstGeom prst="rect">
            <a:avLst/>
          </a:prstGeom>
        </p:spPr>
      </p:pic>
      <p:sp>
        <p:nvSpPr>
          <p:cNvPr id="4" name="Tekstvak 3"/>
          <p:cNvSpPr txBox="1"/>
          <p:nvPr/>
        </p:nvSpPr>
        <p:spPr>
          <a:xfrm>
            <a:off x="7168244" y="1714501"/>
            <a:ext cx="4033156"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Eenzaadlobbig</a:t>
            </a:r>
          </a:p>
        </p:txBody>
      </p:sp>
    </p:spTree>
    <p:extLst>
      <p:ext uri="{BB962C8B-B14F-4D97-AF65-F5344CB8AC3E}">
        <p14:creationId xmlns:p14="http://schemas.microsoft.com/office/powerpoint/2010/main" val="220817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01"/>
            <a:ext cx="7690759" cy="5768069"/>
          </a:xfrm>
          <a:prstGeom prst="rect">
            <a:avLst/>
          </a:prstGeom>
        </p:spPr>
      </p:pic>
      <p:sp>
        <p:nvSpPr>
          <p:cNvPr id="3" name="Tekstvak 2"/>
          <p:cNvSpPr txBox="1"/>
          <p:nvPr/>
        </p:nvSpPr>
        <p:spPr>
          <a:xfrm>
            <a:off x="8327572" y="1567543"/>
            <a:ext cx="3526971" cy="646331"/>
          </a:xfrm>
          <a:prstGeom prst="rect">
            <a:avLst/>
          </a:prstGeom>
          <a:noFill/>
        </p:spPr>
        <p:txBody>
          <a:bodyPr wrap="square" rtlCol="0">
            <a:spAutoFit/>
          </a:bodyPr>
          <a:lstStyle/>
          <a:p>
            <a:r>
              <a:rPr lang="nl-NL" sz="3600" dirty="0">
                <a:latin typeface="Arial" panose="020B0604020202020204" pitchFamily="34" charset="0"/>
                <a:cs typeface="Arial" panose="020B0604020202020204" pitchFamily="34" charset="0"/>
              </a:rPr>
              <a:t>Tweezaadlobbig</a:t>
            </a:r>
          </a:p>
        </p:txBody>
      </p:sp>
    </p:spTree>
    <p:extLst>
      <p:ext uri="{BB962C8B-B14F-4D97-AF65-F5344CB8AC3E}">
        <p14:creationId xmlns:p14="http://schemas.microsoft.com/office/powerpoint/2010/main" val="177896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2" y="1010407"/>
            <a:ext cx="8229616" cy="4837186"/>
          </a:xfrm>
          <a:prstGeom prst="rect">
            <a:avLst/>
          </a:prstGeom>
        </p:spPr>
      </p:pic>
      <p:sp>
        <p:nvSpPr>
          <p:cNvPr id="3" name="Tekstvak 2"/>
          <p:cNvSpPr txBox="1"/>
          <p:nvPr/>
        </p:nvSpPr>
        <p:spPr>
          <a:xfrm>
            <a:off x="1681843" y="641075"/>
            <a:ext cx="7543799" cy="707886"/>
          </a:xfrm>
          <a:prstGeom prst="rect">
            <a:avLst/>
          </a:prstGeom>
          <a:noFill/>
        </p:spPr>
        <p:txBody>
          <a:bodyPr wrap="square" rtlCol="0">
            <a:spAutoFit/>
          </a:bodyPr>
          <a:lstStyle/>
          <a:p>
            <a:pPr algn="ctr"/>
            <a:r>
              <a:rPr lang="nl-NL" sz="4000" dirty="0">
                <a:latin typeface="Arial" panose="020B0604020202020204" pitchFamily="34" charset="0"/>
                <a:cs typeface="Arial" panose="020B0604020202020204" pitchFamily="34" charset="0"/>
              </a:rPr>
              <a:t>Fasen bij het kiemen van zaad</a:t>
            </a:r>
          </a:p>
        </p:txBody>
      </p:sp>
    </p:spTree>
    <p:extLst>
      <p:ext uri="{BB962C8B-B14F-4D97-AF65-F5344CB8AC3E}">
        <p14:creationId xmlns:p14="http://schemas.microsoft.com/office/powerpoint/2010/main" val="114849702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CCDEC2-84D8-431C-B44D-CF1B98C57771}"/>
</file>

<file path=customXml/itemProps2.xml><?xml version="1.0" encoding="utf-8"?>
<ds:datastoreItem xmlns:ds="http://schemas.openxmlformats.org/officeDocument/2006/customXml" ds:itemID="{97E67F64-AFCF-4052-BEC3-5F65B557D0EE}">
  <ds:schemaRefs>
    <ds:schemaRef ds:uri="http://schemas.microsoft.com/sharepoint/v3/contenttype/forms"/>
  </ds:schemaRefs>
</ds:datastoreItem>
</file>

<file path=customXml/itemProps3.xml><?xml version="1.0" encoding="utf-8"?>
<ds:datastoreItem xmlns:ds="http://schemas.openxmlformats.org/officeDocument/2006/customXml" ds:itemID="{893EEDD4-C4D7-4FA4-BCC1-1EAE1E8323C9}">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82ac19c3-1cff-4f70-a585-2de21a3866c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179</TotalTime>
  <Words>516</Words>
  <Application>Microsoft Office PowerPoint</Application>
  <PresentationFormat>Breedbeeld</PresentationFormat>
  <Paragraphs>64</Paragraphs>
  <Slides>18</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Times New Roman</vt:lpstr>
      <vt:lpstr>Kantoorthema</vt:lpstr>
      <vt:lpstr>Plantenfysiologie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Kieming</vt:lpstr>
      <vt:lpstr>Kiemrust</vt:lpstr>
      <vt:lpstr>Warmte, licht en lichtkleur van belang bij kieming  </vt:lpstr>
      <vt:lpstr>Warmtesom bij kieming:</vt:lpstr>
      <vt:lpstr>3 Fasen van de kieming</vt:lpstr>
      <vt:lpstr>Priming</vt:lpstr>
      <vt:lpstr>Tot slot, teel je eigen citrusboom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Plantenfysiologie</dc:title>
  <dc:creator>Thijs Rutters</dc:creator>
  <cp:lastModifiedBy>Ben Nienhuis</cp:lastModifiedBy>
  <cp:revision>29</cp:revision>
  <dcterms:created xsi:type="dcterms:W3CDTF">2017-09-26T13:54:22Z</dcterms:created>
  <dcterms:modified xsi:type="dcterms:W3CDTF">2020-12-02T13:31:34Z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